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18"/>
  </p:notesMasterIdLst>
  <p:sldIdLst>
    <p:sldId id="273" r:id="rId2"/>
    <p:sldId id="262" r:id="rId3"/>
    <p:sldId id="258" r:id="rId4"/>
    <p:sldId id="259" r:id="rId5"/>
    <p:sldId id="272" r:id="rId6"/>
    <p:sldId id="261" r:id="rId7"/>
    <p:sldId id="263" r:id="rId8"/>
    <p:sldId id="267" r:id="rId9"/>
    <p:sldId id="264" r:id="rId10"/>
    <p:sldId id="265" r:id="rId11"/>
    <p:sldId id="266" r:id="rId12"/>
    <p:sldId id="269" r:id="rId13"/>
    <p:sldId id="268" r:id="rId14"/>
    <p:sldId id="270" r:id="rId15"/>
    <p:sldId id="271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>
        <p:scale>
          <a:sx n="65" d="100"/>
          <a:sy n="65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new data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new data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6A9D-612B-4217-B69C-8522672D5CAC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9EBBF-EDB3-4B09-969B-3F9D4632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Sawtooth – all harmonics</a:t>
            </a:r>
          </a:p>
          <a:p>
            <a:r>
              <a:rPr lang="en-US" dirty="0"/>
              <a:t>Square – odd harmonics</a:t>
            </a:r>
          </a:p>
          <a:p>
            <a:r>
              <a:rPr lang="en-US" dirty="0"/>
              <a:t>Channels like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weight and bias is nudged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2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CNNs good for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4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48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2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45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4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1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7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4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8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4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9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8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C8DFB-190F-496F-BFA4-DB027AF899D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7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/3.0/deed.en_GB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75EF-E452-40C1-BF6F-6EBAFF9BE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Synthesizing realistic audio using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CFD3F-E681-4857-B2E6-6F0814F28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Zhang</a:t>
            </a:r>
          </a:p>
        </p:txBody>
      </p:sp>
    </p:spTree>
    <p:extLst>
      <p:ext uri="{BB962C8B-B14F-4D97-AF65-F5344CB8AC3E}">
        <p14:creationId xmlns:p14="http://schemas.microsoft.com/office/powerpoint/2010/main" val="411900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1FF9-B37D-4A8F-88C5-A9C6C914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11758-21A1-4BC6-8FB5-051EF607A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49788" cy="3541714"/>
          </a:xfrm>
        </p:spPr>
        <p:txBody>
          <a:bodyPr/>
          <a:lstStyle/>
          <a:p>
            <a:r>
              <a:rPr lang="en-US" dirty="0"/>
              <a:t>Same weights and biases for the whole image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pPr lvl="1"/>
            <a:r>
              <a:rPr lang="en-US" dirty="0"/>
              <a:t>More accurate modeling</a:t>
            </a:r>
          </a:p>
        </p:txBody>
      </p:sp>
      <p:pic>
        <p:nvPicPr>
          <p:cNvPr id="2052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3937FDA1-B68F-4525-880E-B19CBD209D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6" y="1749459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4EEE0C-AA41-4084-9CEA-CFAA5E3900E4}"/>
              </a:ext>
            </a:extLst>
          </p:cNvPr>
          <p:cNvSpPr txBox="1"/>
          <p:nvPr/>
        </p:nvSpPr>
        <p:spPr>
          <a:xfrm>
            <a:off x="7469189" y="6262158"/>
            <a:ext cx="3884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Medium.com</a:t>
            </a:r>
          </a:p>
        </p:txBody>
      </p:sp>
    </p:spTree>
    <p:extLst>
      <p:ext uri="{BB962C8B-B14F-4D97-AF65-F5344CB8AC3E}">
        <p14:creationId xmlns:p14="http://schemas.microsoft.com/office/powerpoint/2010/main" val="160438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B239-9364-48C1-BBD6-6E3B180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1E01-6FD5-43E6-8770-5C69BB5F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vs generation</a:t>
            </a:r>
          </a:p>
          <a:p>
            <a:r>
              <a:rPr lang="en-US" dirty="0"/>
              <a:t>Generative adversarial networks (GANs) </a:t>
            </a:r>
          </a:p>
          <a:p>
            <a:r>
              <a:rPr lang="en-US" dirty="0" err="1"/>
              <a:t>Variational</a:t>
            </a:r>
            <a:r>
              <a:rPr lang="en-US" dirty="0"/>
              <a:t>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58366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02AD641D-2D10-440F-8FCE-1FDF46CF4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r="17826" b="9349"/>
          <a:stretch/>
        </p:blipFill>
        <p:spPr bwMode="auto">
          <a:xfrm>
            <a:off x="2251586" y="569101"/>
            <a:ext cx="7818783" cy="55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A1553-96FC-45E7-A07E-2FD46CCB42B1}"/>
              </a:ext>
            </a:extLst>
          </p:cNvPr>
          <p:cNvSpPr txBox="1"/>
          <p:nvPr/>
        </p:nvSpPr>
        <p:spPr>
          <a:xfrm>
            <a:off x="1705895" y="6134048"/>
            <a:ext cx="913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Prof. </a:t>
            </a:r>
            <a:r>
              <a:rPr lang="en-US" sz="1600" dirty="0" err="1"/>
              <a:t>Seungchul</a:t>
            </a:r>
            <a:r>
              <a:rPr lang="en-US" sz="1600" dirty="0"/>
              <a:t> Lee’s GitHub </a:t>
            </a:r>
          </a:p>
          <a:p>
            <a:r>
              <a:rPr lang="en-US" sz="1600" dirty="0"/>
              <a:t>http://i-systems.github.io/HSE545/machine%20learning%20all/Workshop/CAE/06_CAE_Autoencoder.html</a:t>
            </a:r>
          </a:p>
        </p:txBody>
      </p:sp>
    </p:spTree>
    <p:extLst>
      <p:ext uri="{BB962C8B-B14F-4D97-AF65-F5344CB8AC3E}">
        <p14:creationId xmlns:p14="http://schemas.microsoft.com/office/powerpoint/2010/main" val="309663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1196002" y="4880251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1196003" y="2588135"/>
                <a:ext cx="2319131" cy="1722782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03" y="2588135"/>
                <a:ext cx="2319131" cy="1722782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7719390" y="2577546"/>
                <a:ext cx="2319131" cy="1722782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390" y="2577546"/>
                <a:ext cx="2319131" cy="1722782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4691268" y="1046920"/>
            <a:ext cx="2199861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4691268" y="4465972"/>
            <a:ext cx="2199861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0595115" y="2977269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2150159" y="446637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164418" y="3309725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5470910" y="2757530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5471158" y="3861665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5631177" y="3278913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6024106" y="3278913"/>
            <a:ext cx="1569387" cy="286915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2226357" y="1537252"/>
            <a:ext cx="2385391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2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921804"/>
              </p:ext>
            </p:extLst>
          </p:nvPr>
        </p:nvGraphicFramePr>
        <p:xfrm>
          <a:off x="1250120" y="25179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45181F-9DB0-4579-91FA-E275C7EC4535}"/>
              </a:ext>
            </a:extLst>
          </p:cNvPr>
          <p:cNvSpPr/>
          <p:nvPr/>
        </p:nvSpPr>
        <p:spPr>
          <a:xfrm>
            <a:off x="9003450" y="3114519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Listening to audio for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9369AD-35FD-4631-8932-8708E7FA0A95}"/>
              </a:ext>
            </a:extLst>
          </p:cNvPr>
          <p:cNvSpPr/>
          <p:nvPr/>
        </p:nvSpPr>
        <p:spPr>
          <a:xfrm>
            <a:off x="1271987" y="3114519"/>
            <a:ext cx="1842640" cy="1246139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err="1"/>
              <a:t>NSynth</a:t>
            </a:r>
            <a:r>
              <a:rPr lang="en-US" dirty="0"/>
              <a:t> dataset of annotated audio from Engel et al. (2017)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A55D4C-15AD-4743-B283-897B2A33A5D9}"/>
              </a:ext>
            </a:extLst>
          </p:cNvPr>
          <p:cNvSpPr/>
          <p:nvPr/>
        </p:nvSpPr>
        <p:spPr>
          <a:xfrm>
            <a:off x="3840920" y="3091758"/>
            <a:ext cx="1842640" cy="1105584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spectrograms from audio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8815CF-B9F0-4CBE-A37F-31C7B25897D6}"/>
              </a:ext>
            </a:extLst>
          </p:cNvPr>
          <p:cNvSpPr/>
          <p:nvPr/>
        </p:nvSpPr>
        <p:spPr>
          <a:xfrm>
            <a:off x="3840920" y="4725378"/>
            <a:ext cx="1842640" cy="1246139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Extract phases and magnitudes from complex output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492DF9-7A09-470F-AA55-7CB1AD41AA4F}"/>
              </a:ext>
            </a:extLst>
          </p:cNvPr>
          <p:cNvSpPr/>
          <p:nvPr/>
        </p:nvSpPr>
        <p:spPr>
          <a:xfrm>
            <a:off x="6431720" y="3079381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Generative adversarial network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C5052-1EFF-4010-96D0-8FD1A5718FAF}"/>
              </a:ext>
            </a:extLst>
          </p:cNvPr>
          <p:cNvSpPr/>
          <p:nvPr/>
        </p:nvSpPr>
        <p:spPr>
          <a:xfrm>
            <a:off x="8961341" y="4804021"/>
            <a:ext cx="2013297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Tweak model hyperparameters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D29917-BD54-492C-A72F-9B6A42079DCC}"/>
              </a:ext>
            </a:extLst>
          </p:cNvPr>
          <p:cNvSpPr/>
          <p:nvPr/>
        </p:nvSpPr>
        <p:spPr>
          <a:xfrm>
            <a:off x="1271987" y="4918017"/>
            <a:ext cx="1842640" cy="1105584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Import data into </a:t>
            </a:r>
            <a:r>
              <a:rPr lang="en-US" dirty="0" err="1"/>
              <a:t>TensorFlow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729451" y="2597675"/>
            <a:ext cx="390639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DAA0C-5781-4688-9573-B93EC60C61F8}"/>
              </a:ext>
            </a:extLst>
          </p:cNvPr>
          <p:cNvGrpSpPr/>
          <p:nvPr/>
        </p:nvGrpSpPr>
        <p:grpSpPr>
          <a:xfrm rot="5400000">
            <a:off x="9772671" y="4301572"/>
            <a:ext cx="390639" cy="456974"/>
            <a:chOff x="2031118" y="1467892"/>
            <a:chExt cx="390639" cy="456974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EDA1C7A8-01A3-4EFA-93C3-A23EAABF8FB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6E3F3126-85C3-441A-A90F-AA4FFBB7690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127719" y="2597676"/>
            <a:ext cx="390639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566920" y="2597675"/>
            <a:ext cx="390639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BFA16D-D8ED-470C-A487-AAA0E6293D2F}"/>
              </a:ext>
            </a:extLst>
          </p:cNvPr>
          <p:cNvGrpSpPr/>
          <p:nvPr/>
        </p:nvGrpSpPr>
        <p:grpSpPr>
          <a:xfrm rot="5400000">
            <a:off x="4566920" y="4242976"/>
            <a:ext cx="390639" cy="456974"/>
            <a:chOff x="2031118" y="1467892"/>
            <a:chExt cx="390639" cy="456974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B35A263D-7D47-4A04-849A-488432A13BF9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Arrow: Right 4">
              <a:extLst>
                <a:ext uri="{FF2B5EF4-FFF2-40B4-BE49-F238E27FC236}">
                  <a16:creationId xmlns:a16="http://schemas.microsoft.com/office/drawing/2014/main" id="{F95B5B9F-A4E4-4E95-939D-A471649B31A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1997987" y="2597675"/>
            <a:ext cx="390639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7143BE-A0CF-40EA-9C08-463FB57EBD19}"/>
              </a:ext>
            </a:extLst>
          </p:cNvPr>
          <p:cNvGrpSpPr/>
          <p:nvPr/>
        </p:nvGrpSpPr>
        <p:grpSpPr>
          <a:xfrm rot="5400000">
            <a:off x="2006710" y="4441633"/>
            <a:ext cx="390639" cy="456974"/>
            <a:chOff x="2031118" y="1467892"/>
            <a:chExt cx="390639" cy="45697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7095E238-F2B6-446D-962E-7523DCCBC0C0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rrow: Right 4">
              <a:extLst>
                <a:ext uri="{FF2B5EF4-FFF2-40B4-BE49-F238E27FC236}">
                  <a16:creationId xmlns:a16="http://schemas.microsoft.com/office/drawing/2014/main" id="{79A50D7C-7893-458A-A7CD-A48ECF3349C1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83895" y="464462"/>
            <a:ext cx="3077968" cy="768862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20865B6-D781-4D94-85B9-3A161A62492D}"/>
              </a:ext>
            </a:extLst>
          </p:cNvPr>
          <p:cNvSpPr/>
          <p:nvPr/>
        </p:nvSpPr>
        <p:spPr>
          <a:xfrm>
            <a:off x="6425868" y="4865933"/>
            <a:ext cx="1842640" cy="1105584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audio from spectrograms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67C180-BD6B-44DC-B9DC-5FD2FCA5BCF3}"/>
              </a:ext>
            </a:extLst>
          </p:cNvPr>
          <p:cNvGrpSpPr/>
          <p:nvPr/>
        </p:nvGrpSpPr>
        <p:grpSpPr>
          <a:xfrm rot="5400000">
            <a:off x="7151868" y="4371850"/>
            <a:ext cx="390639" cy="456974"/>
            <a:chOff x="2031118" y="1467892"/>
            <a:chExt cx="390639" cy="456974"/>
          </a:xfrm>
        </p:grpSpPr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9B1219A7-8E5A-4509-853C-09B73B019FA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Arrow: Right 4">
              <a:extLst>
                <a:ext uri="{FF2B5EF4-FFF2-40B4-BE49-F238E27FC236}">
                  <a16:creationId xmlns:a16="http://schemas.microsoft.com/office/drawing/2014/main" id="{C993812C-A985-4D10-8CB9-3BB96B73E72C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80959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Choi, K., Fazekas, G., Sandler, M., &amp; </a:t>
            </a:r>
            <a:r>
              <a:rPr lang="en-US" sz="1600" dirty="0" err="1"/>
              <a:t>Kyunghynn</a:t>
            </a:r>
            <a:r>
              <a:rPr lang="en-US" sz="1600" dirty="0"/>
              <a:t>, C. (2017). Convolutional recurrent neural networks for music classification. </a:t>
            </a:r>
            <a:r>
              <a:rPr lang="en-US" sz="1600" i="1" dirty="0"/>
              <a:t>ICASSP</a:t>
            </a:r>
            <a:r>
              <a:rPr lang="en-US" sz="1600" dirty="0"/>
              <a:t>. doi:10.1109/ICASSP.2017.7952585, arXiv:1609.04243v3 [cs.NE]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Costa, Y. M. G., Oliveira, L. S., &amp; Silla, C.N., Jr. (2017). An evaluation of convolutional </a:t>
            </a:r>
            <a:r>
              <a:rPr lang="en-US" sz="1600" dirty="0" err="1"/>
              <a:t>nerual</a:t>
            </a:r>
            <a:r>
              <a:rPr lang="en-US" sz="1600" dirty="0"/>
              <a:t> networks for music classification using spectrograms. </a:t>
            </a:r>
            <a:r>
              <a:rPr lang="en-US" sz="1600" i="1" dirty="0"/>
              <a:t>Applied Soft Computing, 52</a:t>
            </a:r>
            <a:r>
              <a:rPr lang="en-US" sz="1600" dirty="0"/>
              <a:t>(1), pp 28-38. doi:10.1016/j.asoc.2016.12.024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Creswell, A., White, T., </a:t>
            </a:r>
            <a:r>
              <a:rPr lang="en-US" sz="1600" dirty="0" err="1"/>
              <a:t>Dumoulin</a:t>
            </a:r>
            <a:r>
              <a:rPr lang="en-US" sz="1600" dirty="0"/>
              <a:t>, V., </a:t>
            </a:r>
            <a:r>
              <a:rPr lang="en-US" sz="1600" dirty="0" err="1"/>
              <a:t>Arulkumaran</a:t>
            </a:r>
            <a:r>
              <a:rPr lang="en-US" sz="1600" dirty="0"/>
              <a:t>, K., Sengupta, B., &amp; Bharath, A. A. (2017). Generative adversarial networks: An overview. </a:t>
            </a:r>
            <a:r>
              <a:rPr lang="en-US" sz="1600" i="1" dirty="0"/>
              <a:t>IEEE Signal Processing Magazine, 35</a:t>
            </a:r>
            <a:r>
              <a:rPr lang="en-US" sz="1600" dirty="0"/>
              <a:t>(1), pp. 53-65. doi:10.1109/MSP.2017.2765202, arXiv:1710.07035v1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J., Resnick, C., Roberts, A., </a:t>
            </a:r>
            <a:r>
              <a:rPr lang="en-US" sz="1600" dirty="0" err="1"/>
              <a:t>Dieleman</a:t>
            </a:r>
            <a:r>
              <a:rPr lang="en-US" sz="1600" dirty="0"/>
              <a:t>, S., Eck, D., </a:t>
            </a:r>
            <a:r>
              <a:rPr lang="en-US" sz="1600" dirty="0" err="1"/>
              <a:t>Simonyan</a:t>
            </a:r>
            <a:r>
              <a:rPr lang="en-US" sz="1600" dirty="0"/>
              <a:t>, K., &amp; </a:t>
            </a:r>
            <a:r>
              <a:rPr lang="en-US" sz="1600" dirty="0" err="1"/>
              <a:t>Norouzi</a:t>
            </a:r>
            <a:r>
              <a:rPr lang="en-US" sz="1600" dirty="0"/>
              <a:t>, M. (2017). Neural Audio Synthesis of Musical Notes with </a:t>
            </a:r>
            <a:r>
              <a:rPr lang="en-US" sz="1600" dirty="0" err="1"/>
              <a:t>WaveNet</a:t>
            </a:r>
            <a:r>
              <a:rPr lang="en-US" sz="1600" dirty="0"/>
              <a:t> Autoencoders.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arXiv:1710.07035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Goodfellow</a:t>
            </a:r>
            <a:r>
              <a:rPr lang="en-US" sz="1600" dirty="0"/>
              <a:t>, I., </a:t>
            </a:r>
            <a:r>
              <a:rPr lang="en-US" sz="1600" dirty="0" err="1"/>
              <a:t>Pouget</a:t>
            </a:r>
            <a:r>
              <a:rPr lang="en-US" sz="1600" dirty="0"/>
              <a:t>-Abadie, J., Mirza, M., Xu, B., </a:t>
            </a:r>
            <a:r>
              <a:rPr lang="en-US" sz="1600" dirty="0" err="1"/>
              <a:t>Warde</a:t>
            </a:r>
            <a:r>
              <a:rPr lang="en-US" sz="1600" dirty="0"/>
              <a:t>-Farley, D., </a:t>
            </a:r>
            <a:r>
              <a:rPr lang="en-US" sz="1600" dirty="0" err="1"/>
              <a:t>Ozair</a:t>
            </a:r>
            <a:r>
              <a:rPr lang="en-US" sz="1600" dirty="0"/>
              <a:t>, S., … </a:t>
            </a:r>
            <a:r>
              <a:rPr lang="en-US" sz="1600" dirty="0" err="1"/>
              <a:t>Bengio</a:t>
            </a:r>
            <a:r>
              <a:rPr lang="en-US" sz="1600" dirty="0"/>
              <a:t>, Y. (2014). Generative adversarial nets. </a:t>
            </a:r>
            <a:r>
              <a:rPr lang="en-US" sz="1600" i="1" dirty="0"/>
              <a:t>Advances in Neural Information Processing Systems, 27</a:t>
            </a:r>
            <a:r>
              <a:rPr lang="en-US" sz="1600" dirty="0"/>
              <a:t>,</a:t>
            </a:r>
            <a:r>
              <a:rPr lang="en-US" sz="1600" i="1" dirty="0"/>
              <a:t> </a:t>
            </a:r>
            <a:r>
              <a:rPr lang="en-US" sz="1600" dirty="0"/>
              <a:t>pp. 2672–2680. arXiv:1406.2661 [stat.ML]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Pons, J., </a:t>
            </a:r>
            <a:r>
              <a:rPr lang="en-US" sz="1600" dirty="0" err="1"/>
              <a:t>Slizovskaia</a:t>
            </a:r>
            <a:r>
              <a:rPr lang="en-US" sz="1600" dirty="0"/>
              <a:t>, O., Gong, R., Gómez, E., &amp; Serra, X. (2017). Timbre Analysis of Music Audio Signals with Convolutional Neural Networks.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arXiv:1703.06697 [cs.SD]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Radford, A., Metz, L., &amp; </a:t>
            </a:r>
            <a:r>
              <a:rPr lang="en-US" sz="1600" dirty="0" err="1"/>
              <a:t>Chintala</a:t>
            </a:r>
            <a:r>
              <a:rPr lang="en-US" sz="1600" dirty="0"/>
              <a:t>, S. (2016). Unsupervised representation learning with deep convolutional generative adversarial networks. </a:t>
            </a:r>
            <a:r>
              <a:rPr lang="en-US" sz="1600" i="1" dirty="0"/>
              <a:t>ILLR.</a:t>
            </a:r>
            <a:r>
              <a:rPr lang="en-US" sz="1600" dirty="0"/>
              <a:t> arXiv:1511.06434 [</a:t>
            </a:r>
            <a:r>
              <a:rPr lang="en-US" sz="1600" dirty="0" err="1"/>
              <a:t>cs.LG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42513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1B36-EF0F-4ECE-9DA9-7DBEFE36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C9AA-9134-431A-B30F-90A740C2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MORE PICTURES, LESS WORDS (at least 2 pics per slide, don’t do it by words if you can picture)</a:t>
            </a:r>
          </a:p>
          <a:p>
            <a:pPr lvl="1"/>
            <a:r>
              <a:rPr lang="en-US" dirty="0"/>
              <a:t>Axes on spectrograms, label </a:t>
            </a:r>
          </a:p>
          <a:p>
            <a:r>
              <a:rPr lang="en-US" dirty="0"/>
              <a:t>Better bridges/connecting each slide to the next</a:t>
            </a:r>
          </a:p>
          <a:p>
            <a:r>
              <a:rPr lang="en-US" dirty="0"/>
              <a:t>More color contrast in workflow</a:t>
            </a:r>
          </a:p>
          <a:p>
            <a:r>
              <a:rPr lang="en-US" dirty="0"/>
              <a:t>Better hook</a:t>
            </a:r>
          </a:p>
          <a:p>
            <a:r>
              <a:rPr lang="en-US" dirty="0"/>
              <a:t>Key for workflow</a:t>
            </a:r>
          </a:p>
          <a:p>
            <a:r>
              <a:rPr lang="en-US" dirty="0"/>
              <a:t>Two audio side by side for midi</a:t>
            </a:r>
          </a:p>
          <a:p>
            <a:r>
              <a:rPr lang="en-US" dirty="0"/>
              <a:t>Audio for spectrogram without phases</a:t>
            </a:r>
          </a:p>
          <a:p>
            <a:r>
              <a:rPr lang="en-US" dirty="0"/>
              <a:t>Justification for project, both now and final goal</a:t>
            </a:r>
          </a:p>
          <a:p>
            <a:pPr lvl="1"/>
            <a:r>
              <a:rPr lang="en-US" dirty="0"/>
              <a:t>Real life application</a:t>
            </a:r>
          </a:p>
          <a:p>
            <a:r>
              <a:rPr lang="en-US" dirty="0"/>
              <a:t>Which part of slides go under workflow</a:t>
            </a:r>
          </a:p>
          <a:p>
            <a:r>
              <a:rPr lang="en-US" dirty="0"/>
              <a:t>Cite Medium.com workflow</a:t>
            </a:r>
          </a:p>
          <a:p>
            <a:r>
              <a:rPr lang="en-US" dirty="0"/>
              <a:t>Label diagrams better (axes on spectrogram, title of </a:t>
            </a:r>
            <a:r>
              <a:rPr lang="en-US" dirty="0" err="1"/>
              <a:t>vaes</a:t>
            </a:r>
            <a:r>
              <a:rPr lang="en-US" dirty="0"/>
              <a:t> and </a:t>
            </a:r>
            <a:r>
              <a:rPr lang="en-US" dirty="0" err="1"/>
              <a:t>gans</a:t>
            </a:r>
            <a:r>
              <a:rPr lang="en-US" dirty="0"/>
              <a:t>)</a:t>
            </a:r>
          </a:p>
          <a:p>
            <a:r>
              <a:rPr lang="en-US" dirty="0"/>
              <a:t>Elaborate on classification vs generation, maybe remove that slide or expand that slide</a:t>
            </a:r>
          </a:p>
          <a:p>
            <a:pPr lvl="1"/>
            <a:r>
              <a:rPr lang="en-US" dirty="0"/>
              <a:t>Could connect to imputation, need better bridge from previous slide to that one</a:t>
            </a:r>
          </a:p>
          <a:p>
            <a:r>
              <a:rPr lang="en-US" dirty="0"/>
              <a:t>Connect VAEs and GANs: encoder and generator parallel, how latent spaces connect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9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911B-9102-4B0C-975F-B7DA2CE7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847F-5EB3-403B-BB2B-D76C40D69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Stored as samples</a:t>
            </a:r>
          </a:p>
          <a:p>
            <a:r>
              <a:rPr lang="en-US" dirty="0"/>
              <a:t>Sample rate</a:t>
            </a:r>
          </a:p>
          <a:p>
            <a:r>
              <a:rPr lang="en-US" dirty="0"/>
              <a:t>A lot of data points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Hard to model</a:t>
            </a:r>
          </a:p>
        </p:txBody>
      </p:sp>
    </p:spTree>
    <p:extLst>
      <p:ext uri="{BB962C8B-B14F-4D97-AF65-F5344CB8AC3E}">
        <p14:creationId xmlns:p14="http://schemas.microsoft.com/office/powerpoint/2010/main" val="52487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11CA-129C-4AAB-A9FD-6BE588A2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there be MIDI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519D-3AC6-4E00-9E48-4A170B71C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Instrument, pitch, velocity, and time</a:t>
            </a:r>
          </a:p>
          <a:p>
            <a:r>
              <a:rPr lang="en-US" dirty="0"/>
              <a:t>Have gotten better but still sound terrible</a:t>
            </a:r>
          </a:p>
          <a:p>
            <a:r>
              <a:rPr lang="en-US" dirty="0"/>
              <a:t>Playback uses </a:t>
            </a:r>
            <a:r>
              <a:rPr lang="en-US" b="1" dirty="0" err="1"/>
              <a:t>soundfonts</a:t>
            </a:r>
            <a:endParaRPr lang="en-US" dirty="0"/>
          </a:p>
          <a:p>
            <a:pPr lvl="1"/>
            <a:r>
              <a:rPr lang="en-US" dirty="0"/>
              <a:t>Contains actual sound samples</a:t>
            </a:r>
          </a:p>
          <a:p>
            <a:r>
              <a:rPr lang="en-US" dirty="0"/>
              <a:t>Does it sound good?</a:t>
            </a:r>
          </a:p>
        </p:txBody>
      </p:sp>
    </p:spTree>
    <p:extLst>
      <p:ext uri="{BB962C8B-B14F-4D97-AF65-F5344CB8AC3E}">
        <p14:creationId xmlns:p14="http://schemas.microsoft.com/office/powerpoint/2010/main" val="239386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9E4D-89F5-4D78-BA02-5494AEED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en-US" dirty="0"/>
              <a:t>Take a listen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tsch_dspfe_COM_sonatinaSF">
            <a:hlinkClick r:id="" action="ppaction://media"/>
            <a:extLst>
              <a:ext uri="{FF2B5EF4-FFF2-40B4-BE49-F238E27FC236}">
                <a16:creationId xmlns:a16="http://schemas.microsoft.com/office/drawing/2014/main" id="{F6F16C96-AC0B-4A5D-A0EC-5A30DE6D6F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348375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368877-A7F5-4AC7-9F30-47822EBEC813}"/>
              </a:ext>
            </a:extLst>
          </p:cNvPr>
          <p:cNvSpPr txBox="1"/>
          <p:nvPr/>
        </p:nvSpPr>
        <p:spPr>
          <a:xfrm>
            <a:off x="2344993" y="4306529"/>
            <a:ext cx="786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the University of Arizona MIDI database (public domain) using a leading </a:t>
            </a:r>
            <a:r>
              <a:rPr lang="en-US" sz="1600" dirty="0" err="1"/>
              <a:t>soundfont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53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EC04-0310-42DA-B98C-B04E04E6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instruments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F84B-5BFE-4DCA-88E8-CC29B063B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</a:t>
            </a:r>
          </a:p>
          <a:p>
            <a:r>
              <a:rPr lang="en-US" dirty="0"/>
              <a:t>Initiation</a:t>
            </a:r>
          </a:p>
          <a:p>
            <a:r>
              <a:rPr lang="en-US" dirty="0"/>
              <a:t>Sustaining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Connecting with other notes</a:t>
            </a:r>
          </a:p>
          <a:p>
            <a:r>
              <a:rPr lang="en-US" dirty="0"/>
              <a:t>Timbre</a:t>
            </a:r>
          </a:p>
        </p:txBody>
      </p:sp>
    </p:spTree>
    <p:extLst>
      <p:ext uri="{BB962C8B-B14F-4D97-AF65-F5344CB8AC3E}">
        <p14:creationId xmlns:p14="http://schemas.microsoft.com/office/powerpoint/2010/main" val="22962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A280-3FC4-4D35-B073-660399A7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672B-F033-4C29-95B2-8D6C71E1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learns itself</a:t>
            </a:r>
          </a:p>
          <a:p>
            <a:r>
              <a:rPr lang="en-US" dirty="0"/>
              <a:t>Gradients and genetic algorithms</a:t>
            </a:r>
          </a:p>
          <a:p>
            <a:r>
              <a:rPr lang="en-US" dirty="0"/>
              <a:t>Can effectively model organic data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223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1308-7998-4C5F-93BD-039C0AAD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6490-1E0B-4D9E-9559-C73DF68A5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wave signal can be represented as sinusoidal waves</a:t>
            </a:r>
          </a:p>
          <a:p>
            <a:r>
              <a:rPr lang="en-US" dirty="0"/>
              <a:t>Fourier transform </a:t>
            </a:r>
          </a:p>
          <a:p>
            <a:r>
              <a:rPr lang="en-US" dirty="0"/>
              <a:t>Magnitude and phase over frequency and time</a:t>
            </a:r>
          </a:p>
        </p:txBody>
      </p:sp>
    </p:spTree>
    <p:extLst>
      <p:ext uri="{BB962C8B-B14F-4D97-AF65-F5344CB8AC3E}">
        <p14:creationId xmlns:p14="http://schemas.microsoft.com/office/powerpoint/2010/main" val="310312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8532E-F50F-45AF-8283-BFE2CC706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7650" cy="36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3E1888-1286-41A3-9441-0CB28D785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50" y="0"/>
            <a:ext cx="5487650" cy="3658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F331F-F337-443F-B1BD-26F454E8D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4"/>
          <a:stretch/>
        </p:blipFill>
        <p:spPr>
          <a:xfrm>
            <a:off x="3160186" y="3404976"/>
            <a:ext cx="5487650" cy="3453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79A82F-8036-47C0-AC74-16326089D67B}"/>
              </a:ext>
            </a:extLst>
          </p:cNvPr>
          <p:cNvSpPr txBox="1"/>
          <p:nvPr/>
        </p:nvSpPr>
        <p:spPr>
          <a:xfrm>
            <a:off x="442452" y="4719484"/>
            <a:ext cx="2315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using </a:t>
            </a:r>
            <a:r>
              <a:rPr lang="en-US" dirty="0" err="1"/>
              <a:t>Librosa’s</a:t>
            </a:r>
            <a:r>
              <a:rPr lang="en-US" dirty="0"/>
              <a:t> short term Fourier transform (</a:t>
            </a:r>
            <a:r>
              <a:rPr lang="en-US" dirty="0" err="1"/>
              <a:t>stft</a:t>
            </a:r>
            <a:r>
              <a:rPr lang="en-US" dirty="0"/>
              <a:t>) function</a:t>
            </a:r>
          </a:p>
        </p:txBody>
      </p:sp>
    </p:spTree>
    <p:extLst>
      <p:ext uri="{BB962C8B-B14F-4D97-AF65-F5344CB8AC3E}">
        <p14:creationId xmlns:p14="http://schemas.microsoft.com/office/powerpoint/2010/main" val="310776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AA0148-CD61-4E62-BB29-FEC35760CF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249487"/>
                <a:ext cx="4928084" cy="35417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Weights (w) on each edge between neuron output (x) to neuron, bias (b) at each node</a:t>
                </a:r>
              </a:p>
              <a:p>
                <a:r>
                  <a:rPr lang="en-US" dirty="0"/>
                  <a:t>A neuron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passed through an activation function</a:t>
                </a:r>
              </a:p>
              <a:p>
                <a:r>
                  <a:rPr lang="en-US" dirty="0"/>
                  <a:t>Cost function</a:t>
                </a:r>
              </a:p>
              <a:p>
                <a:r>
                  <a:rPr lang="en-US" dirty="0"/>
                  <a:t>Backpropagation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AA0148-CD61-4E62-BB29-FEC35760CF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249487"/>
                <a:ext cx="4928084" cy="3541714"/>
              </a:xfrm>
              <a:blipFill>
                <a:blip r:embed="rId3"/>
                <a:stretch>
                  <a:fillRect l="-2225" t="-3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7AED1DD-3297-472C-85D7-E3EA6468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5812" r="2628"/>
          <a:stretch/>
        </p:blipFill>
        <p:spPr bwMode="auto">
          <a:xfrm>
            <a:off x="6215269" y="365125"/>
            <a:ext cx="5658680" cy="583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26EE0-F69E-4894-A688-01E1F24ACDC6}"/>
              </a:ext>
            </a:extLst>
          </p:cNvPr>
          <p:cNvSpPr txBox="1"/>
          <p:nvPr/>
        </p:nvSpPr>
        <p:spPr>
          <a:xfrm>
            <a:off x="5427039" y="6204777"/>
            <a:ext cx="676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Michael Nielsen’s “Neural Networks and Deep Learning,” licensed under a </a:t>
            </a:r>
            <a:r>
              <a:rPr lang="en-US" sz="1600" dirty="0">
                <a:hlinkClick r:id="rId5"/>
              </a:rPr>
              <a:t>Creative Commons Attribution-</a:t>
            </a:r>
            <a:r>
              <a:rPr lang="en-US" sz="1600" dirty="0" err="1">
                <a:hlinkClick r:id="rId5"/>
              </a:rPr>
              <a:t>NonCommercial</a:t>
            </a:r>
            <a:r>
              <a:rPr lang="en-US" sz="1600" dirty="0">
                <a:hlinkClick r:id="rId5"/>
              </a:rPr>
              <a:t> 3.0 </a:t>
            </a:r>
            <a:r>
              <a:rPr lang="en-US" sz="1600" dirty="0" err="1">
                <a:hlinkClick r:id="rId5"/>
              </a:rPr>
              <a:t>Unported</a:t>
            </a:r>
            <a:r>
              <a:rPr lang="en-US" sz="1600" dirty="0">
                <a:hlinkClick r:id="rId5"/>
              </a:rPr>
              <a:t> License</a:t>
            </a:r>
            <a:r>
              <a:rPr lang="en-US" sz="1600" dirty="0"/>
              <a:t>. 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025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824</TotalTime>
  <Words>865</Words>
  <Application>Microsoft Office PowerPoint</Application>
  <PresentationFormat>Widescreen</PresentationFormat>
  <Paragraphs>109</Paragraphs>
  <Slides>16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Synthesizing realistic audio using generative adversarial networks</vt:lpstr>
      <vt:lpstr>Audio</vt:lpstr>
      <vt:lpstr>Let there be MIDI</vt:lpstr>
      <vt:lpstr>Take a listen  </vt:lpstr>
      <vt:lpstr>Properties of instruments</vt:lpstr>
      <vt:lpstr>Machine learning</vt:lpstr>
      <vt:lpstr>Spectrograms</vt:lpstr>
      <vt:lpstr>PowerPoint Presentation</vt:lpstr>
      <vt:lpstr>Neural networks (NNs)</vt:lpstr>
      <vt:lpstr>Convolutional Neural Networks (CNNs)</vt:lpstr>
      <vt:lpstr>Generative models</vt:lpstr>
      <vt:lpstr>PowerPoint Presentation</vt:lpstr>
      <vt:lpstr>PowerPoint Presentation</vt:lpstr>
      <vt:lpstr>PowerPoint Presentation</vt:lpstr>
      <vt:lpstr>References</vt:lpstr>
      <vt:lpstr>Things to fix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timbrally accurate audio using generative adversarial networks</dc:title>
  <dc:creator>JUSTIN ZHANG (1002983)</dc:creator>
  <cp:lastModifiedBy>JUSTIN ZHANG (1002983)</cp:lastModifiedBy>
  <cp:revision>34</cp:revision>
  <dcterms:created xsi:type="dcterms:W3CDTF">2018-10-16T14:09:09Z</dcterms:created>
  <dcterms:modified xsi:type="dcterms:W3CDTF">2018-10-29T18:34:25Z</dcterms:modified>
</cp:coreProperties>
</file>